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6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5143500" type="screen16x9"/>
  <p:notesSz cx="6858000" cy="9144000"/>
  <p:embeddedFontLst>
    <p:embeddedFont>
      <p:font typeface="Creepster" panose="020B0604020202020204" charset="0"/>
      <p:regular r:id="rId11"/>
    </p:embeddedFont>
    <p:embeddedFont>
      <p:font typeface="Trebuchet MS" panose="020B0603020202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jNo/6FPB0kaqmPzZvfjamlIYf3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800">
                <a:solidFill>
                  <a:srgbClr val="595959"/>
                </a:solidFill>
              </a:rPr>
              <a:t>Threats</a:t>
            </a:r>
            <a:endParaRPr sz="800">
              <a:solidFill>
                <a:srgbClr val="595959"/>
              </a:solidFill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800"/>
              <a:buChar char="-"/>
            </a:pPr>
            <a:r>
              <a:rPr lang="en" sz="800">
                <a:solidFill>
                  <a:srgbClr val="595959"/>
                </a:solidFill>
              </a:rPr>
              <a:t>Come together to birth young (up to 20)</a:t>
            </a:r>
            <a:endParaRPr sz="800">
              <a:solidFill>
                <a:srgbClr val="595959"/>
              </a:solidFill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800"/>
              <a:buChar char="-"/>
            </a:pPr>
            <a:r>
              <a:rPr lang="en" sz="800">
                <a:solidFill>
                  <a:srgbClr val="595959"/>
                </a:solidFill>
              </a:rPr>
              <a:t>Slow Reproduction (Reproduce every 3 year)</a:t>
            </a:r>
            <a:endParaRPr sz="800">
              <a:solidFill>
                <a:srgbClr val="595959"/>
              </a:solidFill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800"/>
              <a:buChar char="-"/>
            </a:pPr>
            <a:r>
              <a:rPr lang="en" sz="800">
                <a:solidFill>
                  <a:srgbClr val="595959"/>
                </a:solidFill>
              </a:rPr>
              <a:t>9 young every 3-5 years</a:t>
            </a:r>
            <a:endParaRPr sz="800">
              <a:solidFill>
                <a:srgbClr val="595959"/>
              </a:solidFill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800"/>
              <a:buChar char="-"/>
            </a:pPr>
            <a:r>
              <a:rPr lang="en" sz="800">
                <a:solidFill>
                  <a:srgbClr val="595959"/>
                </a:solidFill>
              </a:rPr>
              <a:t>High mortality rate when young</a:t>
            </a:r>
            <a:endParaRPr sz="800">
              <a:solidFill>
                <a:srgbClr val="595959"/>
              </a:solidFill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800"/>
              <a:buChar char="-"/>
            </a:pPr>
            <a:r>
              <a:rPr lang="en" sz="800">
                <a:solidFill>
                  <a:srgbClr val="595959"/>
                </a:solidFill>
              </a:rPr>
              <a:t>Mature between 5-11 years old</a:t>
            </a:r>
            <a:endParaRPr sz="800">
              <a:solidFill>
                <a:srgbClr val="595959"/>
              </a:solidFill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800"/>
              <a:buChar char="-"/>
            </a:pPr>
            <a:r>
              <a:rPr lang="en" sz="800">
                <a:solidFill>
                  <a:srgbClr val="595959"/>
                </a:solidFill>
              </a:rPr>
              <a:t>People are scared</a:t>
            </a:r>
            <a:endParaRPr sz="800">
              <a:solidFill>
                <a:srgbClr val="595959"/>
              </a:solidFill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800"/>
              <a:buChar char="-"/>
            </a:pPr>
            <a:r>
              <a:rPr lang="en" sz="800">
                <a:solidFill>
                  <a:srgbClr val="595959"/>
                </a:solidFill>
              </a:rPr>
              <a:t>There was a bounty in the NY until 1971</a:t>
            </a:r>
            <a:endParaRPr sz="800">
              <a:solidFill>
                <a:srgbClr val="595959"/>
              </a:solidFill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800"/>
              <a:buChar char="-"/>
            </a:pPr>
            <a:r>
              <a:rPr lang="en" sz="800">
                <a:solidFill>
                  <a:srgbClr val="595959"/>
                </a:solidFill>
              </a:rPr>
              <a:t>Deforestation</a:t>
            </a:r>
            <a:endParaRPr sz="800">
              <a:solidFill>
                <a:srgbClr val="595959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Local education where the populations are via scientists, schools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9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4" name="Google Shape;24;p9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" name="Google Shape;25;p9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6" name="Google Shape;26;p9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7" name="Google Shape;27;p9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8" name="Google Shape;28;p9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9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0" name="Google Shape;30;p9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1" name="Google Shape;31;p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2" name="Google Shape;32;p9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9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9"/>
          <p:cNvSpPr txBox="1"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50"/>
              <a:buFont typeface="Trebuchet MS"/>
              <a:buNone/>
              <a:defRPr sz="405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spcBef>
                <a:spcPts val="750"/>
              </a:spcBef>
              <a:spcAft>
                <a:spcPts val="0"/>
              </a:spcAft>
              <a:buSzPts val="1080"/>
              <a:buNone/>
              <a:defRPr>
                <a:solidFill>
                  <a:srgbClr val="FEFEFE"/>
                </a:solidFill>
              </a:defRPr>
            </a:lvl1pPr>
            <a:lvl2pPr lvl="1" algn="ctr">
              <a:spcBef>
                <a:spcPts val="75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750"/>
              </a:spcBef>
              <a:spcAft>
                <a:spcPts val="0"/>
              </a:spcAft>
              <a:buSzPts val="84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0"/>
          <p:cNvSpPr>
            <a:spLocks noGrp="1"/>
          </p:cNvSpPr>
          <p:nvPr>
            <p:ph type="pic" idx="2"/>
          </p:nvPr>
        </p:nvSpPr>
        <p:spPr>
          <a:xfrm>
            <a:off x="508001" y="457200"/>
            <a:ext cx="6447501" cy="2884289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20"/>
          <p:cNvSpPr txBox="1">
            <a:spLocks noGrp="1"/>
          </p:cNvSpPr>
          <p:nvPr>
            <p:ph type="body" idx="1"/>
          </p:nvPr>
        </p:nvSpPr>
        <p:spPr>
          <a:xfrm>
            <a:off x="508001" y="4025504"/>
            <a:ext cx="6447500" cy="50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FEFEFE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 txBox="1"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body" idx="1"/>
          </p:nvPr>
        </p:nvSpPr>
        <p:spPr>
          <a:xfrm>
            <a:off x="1024604" y="2724150"/>
            <a:ext cx="5418393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 sz="1200">
                <a:solidFill>
                  <a:srgbClr val="FEFEFE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3" name="Google Shape;103;p22"/>
          <p:cNvSpPr txBox="1">
            <a:spLocks noGrp="1"/>
          </p:cNvSpPr>
          <p:nvPr>
            <p:ph type="body" idx="2"/>
          </p:nvPr>
        </p:nvSpPr>
        <p:spPr>
          <a:xfrm>
            <a:off x="508001" y="3352800"/>
            <a:ext cx="6447501" cy="1178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FEFEFE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2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8" name="Google Shape;108;p22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3"/>
          <p:cNvSpPr txBox="1"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FEFEFE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4"/>
          <p:cNvSpPr txBox="1">
            <a:spLocks noGrp="1"/>
          </p:cNvSpPr>
          <p:nvPr>
            <p:ph type="body" idx="1"/>
          </p:nvPr>
        </p:nvSpPr>
        <p:spPr>
          <a:xfrm>
            <a:off x="507999" y="3009900"/>
            <a:ext cx="6447502" cy="385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Font typeface="Trebuchet MS"/>
              <a:buNone/>
              <a:defRPr sz="1800">
                <a:solidFill>
                  <a:srgbClr val="FEFEFE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8" name="Google Shape;118;p24"/>
          <p:cNvSpPr txBox="1">
            <a:spLocks noGrp="1"/>
          </p:cNvSpPr>
          <p:nvPr>
            <p:ph type="body" idx="2"/>
          </p:nvPr>
        </p:nvSpPr>
        <p:spPr>
          <a:xfrm>
            <a:off x="508001" y="3395586"/>
            <a:ext cx="6447501" cy="1135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FEFEFE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24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3" name="Google Shape;123;p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1"/>
          </p:nvPr>
        </p:nvSpPr>
        <p:spPr>
          <a:xfrm>
            <a:off x="507999" y="3009900"/>
            <a:ext cx="6447502" cy="385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2"/>
          </p:nvPr>
        </p:nvSpPr>
        <p:spPr>
          <a:xfrm>
            <a:off x="508001" y="3395586"/>
            <a:ext cx="6447501" cy="1135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FEFEFE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body" idx="1"/>
          </p:nvPr>
        </p:nvSpPr>
        <p:spPr>
          <a:xfrm rot="5400000">
            <a:off x="2276462" y="-148019"/>
            <a:ext cx="2910580" cy="644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>
            <a:spLocks noGrp="1"/>
          </p:cNvSpPr>
          <p:nvPr>
            <p:ph type="title"/>
          </p:nvPr>
        </p:nvSpPr>
        <p:spPr>
          <a:xfrm rot="5400000">
            <a:off x="4495739" y="1937216"/>
            <a:ext cx="3938588" cy="978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body" idx="1"/>
          </p:nvPr>
        </p:nvSpPr>
        <p:spPr>
          <a:xfrm rot="5400000">
            <a:off x="1186264" y="-221062"/>
            <a:ext cx="3938588" cy="529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7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3" name="Google Shape;163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 txBox="1"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Trebuchet MS"/>
              <a:buNone/>
              <a:defRPr sz="3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>
                <a:solidFill>
                  <a:srgbClr val="FEFEFE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1"/>
          </p:nvPr>
        </p:nvSpPr>
        <p:spPr>
          <a:xfrm>
            <a:off x="508001" y="1620442"/>
            <a:ext cx="3138026" cy="2910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body" idx="2"/>
          </p:nvPr>
        </p:nvSpPr>
        <p:spPr>
          <a:xfrm>
            <a:off x="3817477" y="1620442"/>
            <a:ext cx="3138026" cy="291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506809" y="2052934"/>
            <a:ext cx="3139217" cy="2478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3"/>
          </p:nvPr>
        </p:nvSpPr>
        <p:spPr>
          <a:xfrm>
            <a:off x="3816287" y="1620737"/>
            <a:ext cx="3139214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4"/>
          </p:nvPr>
        </p:nvSpPr>
        <p:spPr>
          <a:xfrm>
            <a:off x="3816288" y="2052934"/>
            <a:ext cx="3139213" cy="2478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Trebuchet MS"/>
              <a:buNone/>
              <a:defRPr sz="15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body" idx="1"/>
          </p:nvPr>
        </p:nvSpPr>
        <p:spPr>
          <a:xfrm>
            <a:off x="3570346" y="386193"/>
            <a:ext cx="3385156" cy="4144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body" idx="2"/>
          </p:nvPr>
        </p:nvSpPr>
        <p:spPr>
          <a:xfrm>
            <a:off x="508001" y="2082802"/>
            <a:ext cx="2890896" cy="1938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8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7" name="Google Shape;7;p8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8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" name="Google Shape;9;p8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Google Shape;10;p8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8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8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3" name="Google Shape;13;p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4" name="Google Shape;14;p8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Google Shape;15;p8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8"/>
          <p:cNvSpPr txBox="1"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9718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080"/>
              <a:buFont typeface="Noto Sans Symbols"/>
              <a:buChar char="►"/>
              <a:defRPr sz="135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8956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8193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840"/>
              <a:buFont typeface="Noto Sans Symbols"/>
              <a:buChar char="►"/>
              <a:defRPr sz="105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7431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1" name="Google Shape;21;p8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1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145" name="Google Shape;145;p11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FEFEF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6" name="Google Shape;146;p11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FEFEF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" name="Google Shape;147;p11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48" name="Google Shape;148;p11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49" name="Google Shape;149;p11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51" name="Google Shape;151;p11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52" name="Google Shape;152;p11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3" name="Google Shape;153;p11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55;p11"/>
          <p:cNvSpPr txBox="1"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1"/>
          <p:cNvSpPr txBox="1"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9718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080"/>
              <a:buFont typeface="Noto Sans Symbols"/>
              <a:buChar char="►"/>
              <a:defRPr sz="135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8956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8193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840"/>
              <a:buFont typeface="Noto Sans Symbols"/>
              <a:buChar char="►"/>
              <a:defRPr sz="105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7431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57" name="Google Shape;157;p11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58" name="Google Shape;158;p11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59" name="Google Shape;159;p11"/>
          <p:cNvSpPr txBox="1">
            <a:spLocks noGrp="1"/>
          </p:cNvSpPr>
          <p:nvPr>
            <p:ph type="sldNum" idx="12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sz="675" b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c.ny.gov/animals/7147.html" TargetMode="External"/><Relationship Id="rId3" Type="http://schemas.openxmlformats.org/officeDocument/2006/relationships/hyperlink" Target="https://aadl.org/node/411585" TargetMode="External"/><Relationship Id="rId7" Type="http://schemas.openxmlformats.org/officeDocument/2006/relationships/hyperlink" Target="https://www.dec.ny.gov/docs/wildlife_pdf/sgcntimberrattlesnak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iographic.com/are-you-my-mother/" TargetMode="External"/><Relationship Id="rId5" Type="http://schemas.openxmlformats.org/officeDocument/2006/relationships/hyperlink" Target="https://www.iucnredlist.org/species/64318/12765920" TargetMode="External"/><Relationship Id="rId4" Type="http://schemas.openxmlformats.org/officeDocument/2006/relationships/hyperlink" Target="https://explorer.natureserve.org/Taxon/ELEMENT_GLOBAL.2.100455/Crotalus_horridu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"/>
          <p:cNvPicPr preferRelativeResize="0"/>
          <p:nvPr/>
        </p:nvPicPr>
        <p:blipFill rotWithShape="1">
          <a:blip r:embed="rId3">
            <a:alphaModFix/>
          </a:blip>
          <a:srcRect l="28899" t="7547" r="13710" b="1546"/>
          <a:stretch/>
        </p:blipFill>
        <p:spPr>
          <a:xfrm>
            <a:off x="20" y="10"/>
            <a:ext cx="4046200" cy="5143490"/>
          </a:xfrm>
          <a:custGeom>
            <a:avLst/>
            <a:gdLst/>
            <a:ahLst/>
            <a:cxnLst/>
            <a:rect l="l" t="t" r="r" b="b"/>
            <a:pathLst>
              <a:path w="5394960" h="6858000" extrusionOk="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9" name="Google Shape;169;p1"/>
          <p:cNvSpPr txBox="1">
            <a:spLocks noGrp="1"/>
          </p:cNvSpPr>
          <p:nvPr>
            <p:ph type="ctrTitle"/>
          </p:nvPr>
        </p:nvSpPr>
        <p:spPr>
          <a:xfrm>
            <a:off x="4035422" y="1258998"/>
            <a:ext cx="2915879" cy="177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Trebuchet MS"/>
              <a:buNone/>
            </a:pPr>
            <a:r>
              <a:rPr lang="en" sz="3700"/>
              <a:t>Timber Rattlesnakes</a:t>
            </a:r>
            <a:endParaRPr dirty="0"/>
          </a:p>
        </p:txBody>
      </p:sp>
      <p:sp>
        <p:nvSpPr>
          <p:cNvPr id="170" name="Google Shape;170;p1"/>
          <p:cNvSpPr txBox="1">
            <a:spLocks noGrp="1"/>
          </p:cNvSpPr>
          <p:nvPr>
            <p:ph type="subTitle" idx="1"/>
          </p:nvPr>
        </p:nvSpPr>
        <p:spPr>
          <a:xfrm>
            <a:off x="3509400" y="3038125"/>
            <a:ext cx="3441900" cy="9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040"/>
              <a:buNone/>
            </a:pPr>
            <a:r>
              <a:rPr lang="en" dirty="0"/>
              <a:t>Casey Turkosz, Bryan Hidalgo,</a:t>
            </a:r>
            <a:endParaRPr dirty="0"/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SzPts val="1040"/>
              <a:buNone/>
            </a:pPr>
            <a:r>
              <a:rPr lang="en" dirty="0"/>
              <a:t> Tannar Cliffe, Joshua White, </a:t>
            </a:r>
            <a:endParaRPr dirty="0"/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SzPts val="1040"/>
              <a:buNone/>
            </a:pPr>
            <a:r>
              <a:rPr lang="en" dirty="0"/>
              <a:t>Charlotte Paucar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"/>
          <p:cNvSpPr txBox="1">
            <a:spLocks noGrp="1"/>
          </p:cNvSpPr>
          <p:nvPr>
            <p:ph type="title"/>
          </p:nvPr>
        </p:nvSpPr>
        <p:spPr>
          <a:xfrm>
            <a:off x="311700" y="155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76" name="Google Shape;176;p2"/>
          <p:cNvSpPr txBox="1">
            <a:spLocks noGrp="1"/>
          </p:cNvSpPr>
          <p:nvPr>
            <p:ph type="body" idx="1"/>
          </p:nvPr>
        </p:nvSpPr>
        <p:spPr>
          <a:xfrm>
            <a:off x="85725" y="792925"/>
            <a:ext cx="3407700" cy="44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500" dirty="0">
                <a:latin typeface="Creepster"/>
                <a:ea typeface="Creepster"/>
                <a:cs typeface="Creepster"/>
                <a:sym typeface="Creepster"/>
              </a:rPr>
              <a:t>Crotalus horridus = </a:t>
            </a:r>
            <a:r>
              <a:rPr lang="en" sz="1500" dirty="0"/>
              <a:t>“horrible rattler”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1500" dirty="0"/>
              <a:t>Largest (venomous) snake in NY; record length of 1.892 m (6.21 ft). (Brown et al. 2014)</a:t>
            </a:r>
            <a:endParaRPr sz="15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1500" dirty="0"/>
              <a:t>Considered threatened in New York, but federally not listed as endangered (NYS DEC 2007) (Hammerson 2007)</a:t>
            </a:r>
            <a:endParaRPr sz="15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1500" dirty="0"/>
              <a:t>Is recovery possible with current conservation efforts?</a:t>
            </a:r>
            <a:endParaRPr sz="15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sz="1500" dirty="0"/>
              <a:t>Is it possible to get people on board with saving a large, venomous and “scary” snake?</a:t>
            </a:r>
            <a:endParaRPr sz="1500" dirty="0"/>
          </a:p>
        </p:txBody>
      </p:sp>
      <p:pic>
        <p:nvPicPr>
          <p:cNvPr id="177" name="Google Shape;17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67626" y="155700"/>
            <a:ext cx="5776374" cy="413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"/>
          <p:cNvSpPr txBox="1"/>
          <p:nvPr/>
        </p:nvSpPr>
        <p:spPr>
          <a:xfrm>
            <a:off x="6349400" y="4286250"/>
            <a:ext cx="195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(credit: NatureServe)</a:t>
            </a:r>
            <a:endParaRPr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3"/>
          <p:cNvGrpSpPr/>
          <p:nvPr/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84" name="Google Shape;184;p3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FEFEF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5" name="Google Shape;185;p3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FEFEF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86" name="Google Shape;186;p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87" name="Google Shape;187;p3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88" name="Google Shape;188;p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90" name="Google Shape;190;p3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91" name="Google Shape;191;p3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92" name="Google Shape;192;p3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5" name="Google Shape;195;p3"/>
          <p:cNvSpPr/>
          <p:nvPr/>
        </p:nvSpPr>
        <p:spPr>
          <a:xfrm>
            <a:off x="0" y="-2"/>
            <a:ext cx="3495094" cy="5143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6" name="Google Shape;196;p3"/>
          <p:cNvSpPr/>
          <p:nvPr/>
        </p:nvSpPr>
        <p:spPr>
          <a:xfrm rot="10800000">
            <a:off x="3495095" y="-2"/>
            <a:ext cx="792559" cy="5143500"/>
          </a:xfrm>
          <a:prstGeom prst="triangle">
            <a:avLst>
              <a:gd name="adj" fmla="val 1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7" name="Google Shape;197;p3"/>
          <p:cNvSpPr txBox="1">
            <a:spLocks noGrp="1"/>
          </p:cNvSpPr>
          <p:nvPr>
            <p:ph type="title"/>
          </p:nvPr>
        </p:nvSpPr>
        <p:spPr>
          <a:xfrm>
            <a:off x="505315" y="482600"/>
            <a:ext cx="3152284" cy="1031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rebuchet MS"/>
              <a:buNone/>
            </a:pPr>
            <a:r>
              <a:rPr lang="en" sz="3600">
                <a:solidFill>
                  <a:schemeClr val="lt1"/>
                </a:solidFill>
              </a:rPr>
              <a:t>Background</a:t>
            </a:r>
            <a:endParaRPr/>
          </a:p>
        </p:txBody>
      </p:sp>
      <p:sp>
        <p:nvSpPr>
          <p:cNvPr id="198" name="Google Shape;198;p3"/>
          <p:cNvSpPr txBox="1">
            <a:spLocks noGrp="1"/>
          </p:cNvSpPr>
          <p:nvPr>
            <p:ph type="body" idx="1"/>
          </p:nvPr>
        </p:nvSpPr>
        <p:spPr>
          <a:xfrm>
            <a:off x="505315" y="1620442"/>
            <a:ext cx="2980457" cy="2580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81280" algn="l" rtl="0">
              <a:spcBef>
                <a:spcPts val="1000"/>
              </a:spcBef>
              <a:spcAft>
                <a:spcPts val="0"/>
              </a:spcAft>
              <a:buSzPts val="1280"/>
              <a:buFont typeface="Noto Sans Symbols"/>
              <a:buChar char="►"/>
            </a:pPr>
            <a:r>
              <a:rPr lang="en" sz="1600" dirty="0">
                <a:solidFill>
                  <a:schemeClr val="lt1"/>
                </a:solidFill>
              </a:rPr>
              <a:t>Habitat: mountainous forests (high elevation), rocky outcroppings, hardwood forests, swamps, agricultural fields (NYS DEC 2013)</a:t>
            </a:r>
            <a:endParaRPr dirty="0"/>
          </a:p>
          <a:p>
            <a:pPr marL="0" lvl="0" indent="-81280" algn="l" rtl="0">
              <a:spcBef>
                <a:spcPts val="1000"/>
              </a:spcBef>
              <a:spcAft>
                <a:spcPts val="0"/>
              </a:spcAft>
              <a:buSzPts val="1280"/>
              <a:buFont typeface="Noto Sans Symbols"/>
              <a:buChar char="►"/>
            </a:pPr>
            <a:r>
              <a:rPr lang="en" sz="1600" dirty="0">
                <a:solidFill>
                  <a:schemeClr val="lt1"/>
                </a:solidFill>
              </a:rPr>
              <a:t>Hibernate in dens, often with other snakes (Knight 2021)</a:t>
            </a:r>
            <a:endParaRPr dirty="0"/>
          </a:p>
          <a:p>
            <a:pPr marL="0" lvl="0" indent="-81280" algn="l" rtl="0">
              <a:spcBef>
                <a:spcPts val="1000"/>
              </a:spcBef>
              <a:spcAft>
                <a:spcPts val="0"/>
              </a:spcAft>
              <a:buSzPts val="1280"/>
              <a:buFont typeface="Noto Sans Symbols"/>
              <a:buChar char="►"/>
            </a:pPr>
            <a:r>
              <a:rPr lang="en" sz="1600" dirty="0">
                <a:solidFill>
                  <a:schemeClr val="lt1"/>
                </a:solidFill>
              </a:rPr>
              <a:t>Have a number of predators from coyotes to turkeys</a:t>
            </a:r>
            <a:endParaRPr dirty="0"/>
          </a:p>
        </p:txBody>
      </p:sp>
      <p:pic>
        <p:nvPicPr>
          <p:cNvPr id="199" name="Google Shape;199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25500" y="682859"/>
            <a:ext cx="4285011" cy="3612682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"/>
          <p:cNvSpPr/>
          <p:nvPr/>
        </p:nvSpPr>
        <p:spPr>
          <a:xfrm flipH="1">
            <a:off x="8816772" y="3009900"/>
            <a:ext cx="336549" cy="2133600"/>
          </a:xfrm>
          <a:prstGeom prst="triangle">
            <a:avLst>
              <a:gd name="adj" fmla="val 0"/>
            </a:avLst>
          </a:prstGeom>
          <a:solidFill>
            <a:schemeClr val="accent1">
              <a:alpha val="84705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1" name="Google Shape;201;p3"/>
          <p:cNvSpPr txBox="1"/>
          <p:nvPr/>
        </p:nvSpPr>
        <p:spPr>
          <a:xfrm>
            <a:off x="3149300" y="1634575"/>
            <a:ext cx="41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2" name="Google Shape;202;p3"/>
          <p:cNvSpPr txBox="1"/>
          <p:nvPr/>
        </p:nvSpPr>
        <p:spPr>
          <a:xfrm>
            <a:off x="5930744" y="4295549"/>
            <a:ext cx="269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(credit: NYSDEC)</a:t>
            </a:r>
            <a:endParaRPr sz="12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4"/>
          <p:cNvGrpSpPr/>
          <p:nvPr/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208" name="Google Shape;208;p4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9" name="Google Shape;209;p4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10" name="Google Shape;210;p4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11" name="Google Shape;211;p4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12" name="Google Shape;212;p4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214" name="Google Shape;214;p4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215" name="Google Shape;215;p4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216" name="Google Shape;216;p4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" name="Google Shape;218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9" name="Google Shape;219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20" name="Google Shape;220;p4"/>
          <p:cNvCxnSpPr/>
          <p:nvPr/>
        </p:nvCxnSpPr>
        <p:spPr>
          <a:xfrm>
            <a:off x="2965032" y="0"/>
            <a:ext cx="914400" cy="5143500"/>
          </a:xfrm>
          <a:prstGeom prst="straightConnector1">
            <a:avLst/>
          </a:prstGeom>
          <a:noFill/>
          <a:ln w="9525" cap="flat" cmpd="sng">
            <a:solidFill>
              <a:srgbClr val="6C911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1" name="Google Shape;221;p4"/>
          <p:cNvCxnSpPr/>
          <p:nvPr/>
        </p:nvCxnSpPr>
        <p:spPr>
          <a:xfrm flipH="1">
            <a:off x="1599781" y="2761059"/>
            <a:ext cx="3572669" cy="2382441"/>
          </a:xfrm>
          <a:prstGeom prst="straightConnector1">
            <a:avLst/>
          </a:prstGeom>
          <a:noFill/>
          <a:ln w="9525" cap="flat" cmpd="sng">
            <a:solidFill>
              <a:srgbClr val="FEFEFE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" name="Google Shape;222;p4"/>
          <p:cNvSpPr/>
          <p:nvPr/>
        </p:nvSpPr>
        <p:spPr>
          <a:xfrm>
            <a:off x="2493473" y="-6350"/>
            <a:ext cx="2255512" cy="5149850"/>
          </a:xfrm>
          <a:custGeom>
            <a:avLst/>
            <a:gdLst/>
            <a:ahLst/>
            <a:cxnLst/>
            <a:rect l="l" t="t" r="r" b="b"/>
            <a:pathLst>
              <a:path w="3007349" h="6866467" extrusionOk="0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29803"/>
            </a:schemeClr>
          </a:solidFill>
          <a:ln>
            <a:noFill/>
          </a:ln>
        </p:spPr>
      </p:sp>
      <p:sp>
        <p:nvSpPr>
          <p:cNvPr id="223" name="Google Shape;223;p4"/>
          <p:cNvSpPr/>
          <p:nvPr/>
        </p:nvSpPr>
        <p:spPr>
          <a:xfrm>
            <a:off x="2809947" y="-6350"/>
            <a:ext cx="1941419" cy="5149850"/>
          </a:xfrm>
          <a:custGeom>
            <a:avLst/>
            <a:gdLst/>
            <a:ahLst/>
            <a:cxnLst/>
            <a:rect l="l" t="t" r="r" b="b"/>
            <a:pathLst>
              <a:path w="2573311" h="6866467" extrusionOk="0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</p:sp>
      <p:sp>
        <p:nvSpPr>
          <p:cNvPr id="224" name="Google Shape;224;p4"/>
          <p:cNvSpPr/>
          <p:nvPr/>
        </p:nvSpPr>
        <p:spPr>
          <a:xfrm>
            <a:off x="2306616" y="2286000"/>
            <a:ext cx="2444750" cy="2857500"/>
          </a:xfrm>
          <a:prstGeom prst="triangle">
            <a:avLst>
              <a:gd name="adj" fmla="val 100000"/>
            </a:avLst>
          </a:prstGeom>
          <a:solidFill>
            <a:schemeClr val="accent2">
              <a:alpha val="7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4"/>
          <p:cNvSpPr/>
          <p:nvPr/>
        </p:nvSpPr>
        <p:spPr>
          <a:xfrm>
            <a:off x="2608241" y="-6350"/>
            <a:ext cx="2140744" cy="5149850"/>
          </a:xfrm>
          <a:custGeom>
            <a:avLst/>
            <a:gdLst/>
            <a:ahLst/>
            <a:cxnLst/>
            <a:rect l="l" t="t" r="r" b="b"/>
            <a:pathLst>
              <a:path w="2858013" h="6866467" extrusionOk="0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rgbClr val="3F7818">
              <a:alpha val="69803"/>
            </a:srgbClr>
          </a:solidFill>
          <a:ln>
            <a:noFill/>
          </a:ln>
        </p:spPr>
      </p:sp>
      <p:sp>
        <p:nvSpPr>
          <p:cNvPr id="226" name="Google Shape;226;p4"/>
          <p:cNvSpPr/>
          <p:nvPr/>
        </p:nvSpPr>
        <p:spPr>
          <a:xfrm>
            <a:off x="3386115" y="2692400"/>
            <a:ext cx="1362870" cy="24511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4"/>
          <p:cNvSpPr/>
          <p:nvPr/>
        </p:nvSpPr>
        <p:spPr>
          <a:xfrm>
            <a:off x="3811615" y="-6350"/>
            <a:ext cx="5332385" cy="5149850"/>
          </a:xfrm>
          <a:custGeom>
            <a:avLst/>
            <a:gdLst/>
            <a:ahLst/>
            <a:cxnLst/>
            <a:rect l="l" t="t" r="r" b="b"/>
            <a:pathLst>
              <a:path w="7109846" h="6866467" extrusionOk="0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8" name="Google Shape;228;p4"/>
          <p:cNvSpPr txBox="1">
            <a:spLocks noGrp="1"/>
          </p:cNvSpPr>
          <p:nvPr>
            <p:ph type="title"/>
          </p:nvPr>
        </p:nvSpPr>
        <p:spPr>
          <a:xfrm>
            <a:off x="508000" y="457199"/>
            <a:ext cx="2882531" cy="415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800"/>
              <a:buFont typeface="Trebuchet MS"/>
              <a:buNone/>
            </a:pPr>
            <a:r>
              <a:rPr lang="en" sz="3600">
                <a:solidFill>
                  <a:srgbClr val="FEFEFE"/>
                </a:solidFill>
              </a:rPr>
              <a:t>Historic Decline</a:t>
            </a:r>
            <a:endParaRPr/>
          </a:p>
        </p:txBody>
      </p:sp>
      <p:sp>
        <p:nvSpPr>
          <p:cNvPr id="229" name="Google Shape;229;p4"/>
          <p:cNvSpPr txBox="1">
            <a:spLocks noGrp="1"/>
          </p:cNvSpPr>
          <p:nvPr>
            <p:ph type="body" idx="1"/>
          </p:nvPr>
        </p:nvSpPr>
        <p:spPr>
          <a:xfrm>
            <a:off x="4594470" y="296831"/>
            <a:ext cx="4133472" cy="4545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-101600" algn="l" rtl="0">
              <a:spcBef>
                <a:spcPts val="1000"/>
              </a:spcBef>
              <a:spcAft>
                <a:spcPts val="0"/>
              </a:spcAft>
              <a:buSzPts val="1600"/>
              <a:buFont typeface="Noto Sans Symbols"/>
              <a:buChar char="►"/>
            </a:pPr>
            <a:r>
              <a:rPr lang="en" sz="1600" dirty="0">
                <a:solidFill>
                  <a:srgbClr val="FFFFFF"/>
                </a:solidFill>
              </a:rPr>
              <a:t>Extirpated from Long Island, New York City, parts of western New York, the Adirondacks, and Catskill Mountains, with overall population loss statewide estimated at 60% </a:t>
            </a:r>
            <a:r>
              <a:rPr lang="en" sz="1600" dirty="0">
                <a:solidFill>
                  <a:schemeClr val="lt1"/>
                </a:solidFill>
              </a:rPr>
              <a:t>(NYS Dept. of Environmental Conservation 2007)</a:t>
            </a:r>
            <a:endParaRPr sz="1600" dirty="0"/>
          </a:p>
          <a:p>
            <a:pPr marL="0" lvl="0" indent="-101600" algn="l" rtl="0">
              <a:spcBef>
                <a:spcPts val="1000"/>
              </a:spcBef>
              <a:spcAft>
                <a:spcPts val="0"/>
              </a:spcAft>
              <a:buSzPts val="1600"/>
              <a:buFont typeface="Noto Sans Symbols"/>
              <a:buChar char="►"/>
            </a:pPr>
            <a:r>
              <a:rPr lang="en" sz="1600" dirty="0">
                <a:solidFill>
                  <a:srgbClr val="FFFFFF"/>
                </a:solidFill>
              </a:rPr>
              <a:t>“The number of these hideous reptiles would be greatly reduced by the offer and payment of a reasonable bounty for their destruction. Indeed, the extermination of venomous serpents throughout the country would be actively promoted by the establishment of such a bounty system in every State.” (“A Bounty On Rattlesnakes” 1882)</a:t>
            </a:r>
            <a:endParaRPr sz="1600" dirty="0"/>
          </a:p>
          <a:p>
            <a:pPr marL="0" lvl="0" indent="-101600" algn="l" rtl="0">
              <a:spcBef>
                <a:spcPts val="1000"/>
              </a:spcBef>
              <a:spcAft>
                <a:spcPts val="0"/>
              </a:spcAft>
              <a:buSzPts val="1600"/>
              <a:buFont typeface="Noto Sans Symbols"/>
              <a:buChar char="►"/>
            </a:pPr>
            <a:r>
              <a:rPr lang="en" sz="1600" dirty="0">
                <a:solidFill>
                  <a:srgbClr val="FFFFFF"/>
                </a:solidFill>
              </a:rPr>
              <a:t>Bounties outlawed in 1971, but indiscriminate and purposeful persecution was (and is) a constant issue (NYS Dept. of Environmental Conservation 2007)</a:t>
            </a:r>
            <a:endParaRPr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rPr lang="en"/>
              <a:t>Complications with Recovery</a:t>
            </a:r>
            <a:endParaRPr/>
          </a:p>
        </p:txBody>
      </p:sp>
      <p:pic>
        <p:nvPicPr>
          <p:cNvPr id="235" name="Google Shape;23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26476" y="1222375"/>
            <a:ext cx="5917527" cy="32765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6" name="Google Shape;236;p5"/>
          <p:cNvGrpSpPr/>
          <p:nvPr/>
        </p:nvGrpSpPr>
        <p:grpSpPr>
          <a:xfrm>
            <a:off x="76686" y="1575436"/>
            <a:ext cx="3239626" cy="2805598"/>
            <a:chOff x="-235014" y="422961"/>
            <a:chExt cx="3239626" cy="2805598"/>
          </a:xfrm>
        </p:grpSpPr>
        <p:sp>
          <p:nvSpPr>
            <p:cNvPr id="237" name="Google Shape;237;p5"/>
            <p:cNvSpPr/>
            <p:nvPr/>
          </p:nvSpPr>
          <p:spPr>
            <a:xfrm>
              <a:off x="733328" y="422961"/>
              <a:ext cx="1302943" cy="1284726"/>
            </a:xfrm>
            <a:prstGeom prst="downArrow">
              <a:avLst>
                <a:gd name="adj1" fmla="val 50000"/>
                <a:gd name="adj2" fmla="val 35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 txBox="1"/>
            <p:nvPr/>
          </p:nvSpPr>
          <p:spPr>
            <a:xfrm>
              <a:off x="1059064" y="422961"/>
              <a:ext cx="651471" cy="10598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450" tIns="92450" rIns="92450" bIns="924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Trebuchet MS"/>
                <a:buNone/>
              </a:pPr>
              <a:r>
                <a:rPr lang="en" sz="13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Public View</a:t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 rot="7200000">
              <a:off x="1484765" y="1708712"/>
              <a:ext cx="1284726" cy="1284726"/>
            </a:xfrm>
            <a:prstGeom prst="downArrow">
              <a:avLst>
                <a:gd name="adj1" fmla="val 50000"/>
                <a:gd name="adj2" fmla="val 35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 txBox="1"/>
            <p:nvPr/>
          </p:nvSpPr>
          <p:spPr>
            <a:xfrm rot="1800000">
              <a:off x="1694531" y="2086101"/>
              <a:ext cx="1059899" cy="6423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450" tIns="92450" rIns="92450" bIns="924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Trebuchet MS"/>
                <a:buNone/>
              </a:pPr>
              <a:r>
                <a:rPr lang="en" sz="13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K-Selected</a:t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 rot="-7200000">
              <a:off x="107" y="1708712"/>
              <a:ext cx="1284726" cy="1284726"/>
            </a:xfrm>
            <a:prstGeom prst="downArrow">
              <a:avLst>
                <a:gd name="adj1" fmla="val 50000"/>
                <a:gd name="adj2" fmla="val 35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 txBox="1"/>
            <p:nvPr/>
          </p:nvSpPr>
          <p:spPr>
            <a:xfrm rot="-1800000">
              <a:off x="15167" y="2086100"/>
              <a:ext cx="1059899" cy="6423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450" tIns="92450" rIns="92450" bIns="924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Trebuchet MS"/>
                <a:buNone/>
              </a:pPr>
              <a:r>
                <a:rPr lang="en" sz="13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Decreasing Habitat</a:t>
              </a:r>
              <a:endParaRPr/>
            </a:p>
          </p:txBody>
        </p:sp>
      </p:grpSp>
      <p:sp>
        <p:nvSpPr>
          <p:cNvPr id="243" name="Google Shape;243;p5"/>
          <p:cNvSpPr txBox="1"/>
          <p:nvPr/>
        </p:nvSpPr>
        <p:spPr>
          <a:xfrm>
            <a:off x="6778677" y="4498974"/>
            <a:ext cx="27111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(credit: John Cancalosi)</a:t>
            </a:r>
            <a:endParaRPr sz="1200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6"/>
          <p:cNvGrpSpPr/>
          <p:nvPr/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249" name="Google Shape;249;p6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0" name="Google Shape;250;p6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51" name="Google Shape;251;p6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52" name="Google Shape;252;p6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53" name="Google Shape;253;p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255" name="Google Shape;255;p6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256" name="Google Shape;256;p6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257" name="Google Shape;257;p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9" name="Google Shape;259;p6"/>
          <p:cNvPicPr preferRelativeResize="0"/>
          <p:nvPr/>
        </p:nvPicPr>
        <p:blipFill rotWithShape="1">
          <a:blip r:embed="rId3">
            <a:alphaModFix/>
          </a:blip>
          <a:srcRect l="38" t="9741" r="-39" b="25332"/>
          <a:stretch/>
        </p:blipFill>
        <p:spPr>
          <a:xfrm>
            <a:off x="3202390" y="10"/>
            <a:ext cx="5941610" cy="5143490"/>
          </a:xfrm>
          <a:custGeom>
            <a:avLst/>
            <a:gdLst/>
            <a:ahLst/>
            <a:cxnLst/>
            <a:rect l="l" t="t" r="r" b="b"/>
            <a:pathLst>
              <a:path w="7922146" h="6858001" extrusionOk="0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60" name="Google Shape;260;p6"/>
          <p:cNvSpPr txBox="1">
            <a:spLocks noGrp="1"/>
          </p:cNvSpPr>
          <p:nvPr>
            <p:ph type="title"/>
          </p:nvPr>
        </p:nvSpPr>
        <p:spPr>
          <a:xfrm>
            <a:off x="505620" y="343200"/>
            <a:ext cx="2888343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Trebuchet MS"/>
              <a:buNone/>
            </a:pPr>
            <a:r>
              <a:rPr lang="en" sz="3600" dirty="0"/>
              <a:t>Conclusion</a:t>
            </a:r>
            <a:endParaRPr dirty="0"/>
          </a:p>
        </p:txBody>
      </p:sp>
      <p:sp>
        <p:nvSpPr>
          <p:cNvPr id="261" name="Google Shape;261;p6"/>
          <p:cNvSpPr txBox="1">
            <a:spLocks noGrp="1"/>
          </p:cNvSpPr>
          <p:nvPr>
            <p:ph type="body" idx="1"/>
          </p:nvPr>
        </p:nvSpPr>
        <p:spPr>
          <a:xfrm>
            <a:off x="507999" y="838500"/>
            <a:ext cx="3095700" cy="4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-7112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20"/>
              <a:buFont typeface="Noto Sans Symbols"/>
              <a:buChar char="►"/>
            </a:pPr>
            <a:r>
              <a:rPr lang="en" sz="1400" dirty="0"/>
              <a:t>The current conservation efforts placed for timber rattlesnakes  are legal protection from poachers or hunters and the protection of areas surrounding dens</a:t>
            </a:r>
            <a:endParaRPr dirty="0"/>
          </a:p>
          <a:p>
            <a:pPr marL="0" lvl="0" indent="-7112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20"/>
              <a:buFont typeface="Noto Sans Symbols"/>
              <a:buChar char="►"/>
            </a:pPr>
            <a:r>
              <a:rPr lang="en" sz="1400" dirty="0"/>
              <a:t>If the populations remain under active  protection this way, recovery is possible. However it won’t be anywhere near historic numbers</a:t>
            </a:r>
            <a:endParaRPr dirty="0"/>
          </a:p>
          <a:p>
            <a:pPr marL="0" lvl="0" indent="-7112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20"/>
              <a:buFont typeface="Noto Sans Symbols"/>
              <a:buChar char="►"/>
            </a:pPr>
            <a:r>
              <a:rPr lang="en" sz="1400" dirty="0"/>
              <a:t>“Recovery might just to me mean self supporting populations on into the future” -Glenn Johnson (department chair of biology SUNY Potsdam) (Johnson 2022)</a:t>
            </a:r>
            <a:endParaRPr dirty="0"/>
          </a:p>
          <a:p>
            <a:pPr marL="0" lvl="0" indent="-7112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20"/>
              <a:buFont typeface="Noto Sans Symbols"/>
              <a:buChar char="►"/>
            </a:pPr>
            <a:r>
              <a:rPr lang="en" sz="1400" dirty="0"/>
              <a:t>Timber rattlesnakes bring an important role towards their ecosystem and provide a lower occurrence of lyme disease </a:t>
            </a:r>
            <a:endParaRPr dirty="0"/>
          </a:p>
        </p:txBody>
      </p:sp>
      <p:cxnSp>
        <p:nvCxnSpPr>
          <p:cNvPr id="262" name="Google Shape;262;p6"/>
          <p:cNvCxnSpPr/>
          <p:nvPr/>
        </p:nvCxnSpPr>
        <p:spPr>
          <a:xfrm>
            <a:off x="7028259" y="0"/>
            <a:ext cx="914400" cy="5143500"/>
          </a:xfrm>
          <a:prstGeom prst="straightConnector1">
            <a:avLst/>
          </a:prstGeom>
          <a:noFill/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3" name="Google Shape;263;p6"/>
          <p:cNvCxnSpPr/>
          <p:nvPr/>
        </p:nvCxnSpPr>
        <p:spPr>
          <a:xfrm flipH="1">
            <a:off x="5568950" y="2761059"/>
            <a:ext cx="3572668" cy="2382441"/>
          </a:xfrm>
          <a:prstGeom prst="straightConnector1">
            <a:avLst/>
          </a:prstGeom>
          <a:noFill/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4" name="Google Shape;264;p6"/>
          <p:cNvSpPr/>
          <p:nvPr/>
        </p:nvSpPr>
        <p:spPr>
          <a:xfrm>
            <a:off x="6886107" y="-6350"/>
            <a:ext cx="2255511" cy="5149850"/>
          </a:xfrm>
          <a:custGeom>
            <a:avLst/>
            <a:gdLst/>
            <a:ahLst/>
            <a:cxnLst/>
            <a:rect l="l" t="t" r="r" b="b"/>
            <a:pathLst>
              <a:path w="3007349" h="6866467" extrusionOk="0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29803"/>
            </a:schemeClr>
          </a:solidFill>
          <a:ln>
            <a:noFill/>
          </a:ln>
        </p:spPr>
      </p:sp>
      <p:sp>
        <p:nvSpPr>
          <p:cNvPr id="265" name="Google Shape;265;p6"/>
          <p:cNvSpPr/>
          <p:nvPr/>
        </p:nvSpPr>
        <p:spPr>
          <a:xfrm>
            <a:off x="7202581" y="-6350"/>
            <a:ext cx="1941419" cy="5149850"/>
          </a:xfrm>
          <a:custGeom>
            <a:avLst/>
            <a:gdLst/>
            <a:ahLst/>
            <a:cxnLst/>
            <a:rect l="l" t="t" r="r" b="b"/>
            <a:pathLst>
              <a:path w="2573311" h="6866467" extrusionOk="0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</p:sp>
      <p:sp>
        <p:nvSpPr>
          <p:cNvPr id="266" name="Google Shape;266;p6"/>
          <p:cNvSpPr/>
          <p:nvPr/>
        </p:nvSpPr>
        <p:spPr>
          <a:xfrm>
            <a:off x="6699249" y="2286000"/>
            <a:ext cx="2444751" cy="2857500"/>
          </a:xfrm>
          <a:prstGeom prst="triangle">
            <a:avLst>
              <a:gd name="adj" fmla="val 100000"/>
            </a:avLst>
          </a:prstGeom>
          <a:solidFill>
            <a:schemeClr val="accent2">
              <a:alpha val="7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>
            <a:off x="7000875" y="-6350"/>
            <a:ext cx="2140744" cy="5149850"/>
          </a:xfrm>
          <a:custGeom>
            <a:avLst/>
            <a:gdLst/>
            <a:ahLst/>
            <a:cxnLst/>
            <a:rect l="l" t="t" r="r" b="b"/>
            <a:pathLst>
              <a:path w="2858013" h="6866467" extrusionOk="0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rgbClr val="3F7818">
              <a:alpha val="46666"/>
            </a:srgbClr>
          </a:solidFill>
          <a:ln>
            <a:noFill/>
          </a:ln>
        </p:spPr>
      </p:sp>
      <p:sp>
        <p:nvSpPr>
          <p:cNvPr id="268" name="Google Shape;268;p6"/>
          <p:cNvSpPr/>
          <p:nvPr/>
        </p:nvSpPr>
        <p:spPr>
          <a:xfrm>
            <a:off x="8174047" y="-6350"/>
            <a:ext cx="967571" cy="5149850"/>
          </a:xfrm>
          <a:custGeom>
            <a:avLst/>
            <a:gdLst/>
            <a:ahLst/>
            <a:cxnLst/>
            <a:rect l="l" t="t" r="r" b="b"/>
            <a:pathLst>
              <a:path w="1290094" h="6858000" extrusionOk="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rgbClr val="BFE471">
              <a:alpha val="69803"/>
            </a:srgbClr>
          </a:solidFill>
          <a:ln>
            <a:noFill/>
          </a:ln>
        </p:spPr>
      </p:sp>
      <p:sp>
        <p:nvSpPr>
          <p:cNvPr id="269" name="Google Shape;269;p6"/>
          <p:cNvSpPr/>
          <p:nvPr/>
        </p:nvSpPr>
        <p:spPr>
          <a:xfrm>
            <a:off x="8204249" y="-6350"/>
            <a:ext cx="937369" cy="5149850"/>
          </a:xfrm>
          <a:custGeom>
            <a:avLst/>
            <a:gdLst/>
            <a:ahLst/>
            <a:cxnLst/>
            <a:rect l="l" t="t" r="r" b="b"/>
            <a:pathLst>
              <a:path w="1249825" h="6858000" extrusionOk="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4705"/>
            </a:schemeClr>
          </a:solidFill>
          <a:ln>
            <a:noFill/>
          </a:ln>
        </p:spPr>
      </p:sp>
      <p:sp>
        <p:nvSpPr>
          <p:cNvPr id="270" name="Google Shape;270;p6"/>
          <p:cNvSpPr/>
          <p:nvPr/>
        </p:nvSpPr>
        <p:spPr>
          <a:xfrm>
            <a:off x="7778749" y="2692400"/>
            <a:ext cx="1362869" cy="24511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6"/>
          <p:cNvSpPr txBox="1"/>
          <p:nvPr/>
        </p:nvSpPr>
        <p:spPr>
          <a:xfrm>
            <a:off x="5568950" y="4821075"/>
            <a:ext cx="227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(credit: Joshua White)</a:t>
            </a:r>
            <a:endParaRPr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rPr lang="en"/>
              <a:t>Citations </a:t>
            </a:r>
            <a:endParaRPr/>
          </a:p>
        </p:txBody>
      </p:sp>
      <p:sp>
        <p:nvSpPr>
          <p:cNvPr id="277" name="Google Shape;277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" sz="1500" dirty="0">
                <a:solidFill>
                  <a:schemeClr val="lt2"/>
                </a:solidFill>
              </a:rPr>
              <a:t>Ann Arbor Democrat. 1882. </a:t>
            </a:r>
            <a:r>
              <a:rPr lang="en" sz="1500" i="1" dirty="0">
                <a:solidFill>
                  <a:schemeClr val="lt2"/>
                </a:solidFill>
              </a:rPr>
              <a:t>A Bounty On Rattlesnakes</a:t>
            </a:r>
            <a:r>
              <a:rPr lang="en" sz="1500" dirty="0">
                <a:solidFill>
                  <a:schemeClr val="lt2"/>
                </a:solidFill>
              </a:rPr>
              <a:t>. Ann Arbor, Michigan.</a:t>
            </a:r>
            <a:endParaRPr sz="1500" dirty="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 dirty="0">
                <a:solidFill>
                  <a:schemeClr val="hlink"/>
                </a:solidFill>
                <a:hlinkClick r:id="rId3"/>
              </a:rPr>
              <a:t>https://aadl.org/node/411585</a:t>
            </a:r>
            <a:r>
              <a:rPr lang="en" sz="1500" dirty="0">
                <a:solidFill>
                  <a:schemeClr val="lt2"/>
                </a:solidFill>
              </a:rPr>
              <a:t> </a:t>
            </a:r>
            <a:endParaRPr sz="1500" dirty="0">
              <a:solidFill>
                <a:schemeClr val="lt2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" sz="1500" dirty="0">
                <a:solidFill>
                  <a:schemeClr val="lt2"/>
                </a:solidFill>
              </a:rPr>
              <a:t>Brown, W. S., N. P., and G. A. Hammerson. 2014. </a:t>
            </a:r>
            <a:r>
              <a:rPr lang="en" sz="1500" i="1" dirty="0">
                <a:solidFill>
                  <a:schemeClr val="lt2"/>
                </a:solidFill>
              </a:rPr>
              <a:t>Crotalus horridus</a:t>
            </a:r>
            <a:r>
              <a:rPr lang="en" sz="1500" dirty="0">
                <a:solidFill>
                  <a:schemeClr val="lt2"/>
                </a:solidFill>
              </a:rPr>
              <a:t>, NatureServe Explorer.</a:t>
            </a:r>
            <a:r>
              <a:rPr lang="en" sz="1500" dirty="0">
                <a:solidFill>
                  <a:schemeClr val="lt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500" u="sng" dirty="0">
                <a:solidFill>
                  <a:schemeClr val="l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https://explorer.natureserve.org/Taxon/ELEMENT_GLOBAL.2.100455/Crotalus_horridus</a:t>
            </a:r>
            <a:r>
              <a:rPr lang="en" sz="1500" dirty="0">
                <a:solidFill>
                  <a:schemeClr val="lt2"/>
                </a:solidFill>
              </a:rPr>
              <a:t>.</a:t>
            </a:r>
            <a:endParaRPr sz="1500" dirty="0">
              <a:solidFill>
                <a:schemeClr val="lt2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" sz="1500" dirty="0">
                <a:solidFill>
                  <a:schemeClr val="lt2"/>
                </a:solidFill>
              </a:rPr>
              <a:t>Hammerson, G. A. 2007.  </a:t>
            </a:r>
            <a:r>
              <a:rPr lang="en" sz="1500" i="1" dirty="0">
                <a:solidFill>
                  <a:schemeClr val="lt2"/>
                </a:solidFill>
              </a:rPr>
              <a:t>Crotalus horridus</a:t>
            </a:r>
            <a:r>
              <a:rPr lang="en" sz="1500" dirty="0">
                <a:solidFill>
                  <a:schemeClr val="lt2"/>
                </a:solidFill>
              </a:rPr>
              <a:t>.</a:t>
            </a:r>
            <a:r>
              <a:rPr lang="en" sz="1500" dirty="0">
                <a:solidFill>
                  <a:schemeClr val="lt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500" dirty="0">
                <a:solidFill>
                  <a:schemeClr val="lt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IUCN Red List of Threatened Species.</a:t>
            </a:r>
            <a:r>
              <a:rPr lang="en" sz="1500" dirty="0">
                <a:solidFill>
                  <a:schemeClr val="lt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     </a:t>
            </a:r>
            <a:r>
              <a:rPr lang="en" sz="1500" u="sng" dirty="0">
                <a:solidFill>
                  <a:schemeClr val="lt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https://www.iucnredlist.org/species/64318/12765920</a:t>
            </a:r>
            <a:r>
              <a:rPr lang="en" sz="1500" dirty="0">
                <a:solidFill>
                  <a:schemeClr val="lt2"/>
                </a:solidFill>
              </a:rPr>
              <a:t>.</a:t>
            </a:r>
            <a:endParaRPr sz="1500" dirty="0">
              <a:solidFill>
                <a:schemeClr val="lt2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" sz="1500" dirty="0">
                <a:solidFill>
                  <a:schemeClr val="lt2"/>
                </a:solidFill>
              </a:rPr>
              <a:t>Knight, S. 2021. </a:t>
            </a:r>
            <a:r>
              <a:rPr lang="en" sz="1500" i="1" dirty="0">
                <a:solidFill>
                  <a:schemeClr val="lt2"/>
                </a:solidFill>
              </a:rPr>
              <a:t>Are You My Mother? </a:t>
            </a:r>
            <a:r>
              <a:rPr lang="en" sz="1500" u="sng" dirty="0">
                <a:solidFill>
                  <a:schemeClr val="lt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https://www.biographic.com/are-you-my-mother/</a:t>
            </a:r>
            <a:r>
              <a:rPr lang="en" sz="1500" dirty="0">
                <a:solidFill>
                  <a:schemeClr val="lt2"/>
                </a:solidFill>
              </a:rPr>
              <a:t> </a:t>
            </a:r>
            <a:endParaRPr sz="1500" dirty="0">
              <a:solidFill>
                <a:schemeClr val="lt2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" sz="1500" dirty="0">
                <a:solidFill>
                  <a:schemeClr val="lt2"/>
                </a:solidFill>
              </a:rPr>
              <a:t>NYS DEC. 2013. </a:t>
            </a:r>
            <a:r>
              <a:rPr lang="en" sz="1500" i="1" dirty="0">
                <a:solidFill>
                  <a:schemeClr val="lt2"/>
                </a:solidFill>
              </a:rPr>
              <a:t>Species Assessment for Timber rattlesnake.</a:t>
            </a:r>
            <a:r>
              <a:rPr lang="en" sz="1500" dirty="0">
                <a:solidFill>
                  <a:schemeClr val="lt2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500" u="sng" dirty="0">
                <a:solidFill>
                  <a:schemeClr val="lt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https://www.dec.ny.gov/docs/wildlife_pdf/sgcntimberrattlesnak.pdf</a:t>
            </a:r>
            <a:r>
              <a:rPr lang="en" sz="1500" dirty="0">
                <a:solidFill>
                  <a:schemeClr val="lt2"/>
                </a:solidFill>
              </a:rPr>
              <a:t>.</a:t>
            </a:r>
            <a:endParaRPr sz="1500" dirty="0">
              <a:solidFill>
                <a:schemeClr val="lt2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" sz="1500" dirty="0">
                <a:solidFill>
                  <a:schemeClr val="lt2"/>
                </a:solidFill>
              </a:rPr>
              <a:t>NYS Dept. of Environmental Conservation. 2007.</a:t>
            </a:r>
            <a:r>
              <a:rPr lang="en" sz="1500" dirty="0">
                <a:solidFill>
                  <a:schemeClr val="lt2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500" i="1" dirty="0">
                <a:solidFill>
                  <a:schemeClr val="lt2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Timber Rattlesnake. </a:t>
            </a:r>
            <a:r>
              <a:rPr lang="en" sz="1500" u="sng" dirty="0">
                <a:solidFill>
                  <a:schemeClr val="lt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https://www.dec.ny.gov/animals/7147.html</a:t>
            </a:r>
            <a:r>
              <a:rPr lang="en" sz="1500" dirty="0">
                <a:solidFill>
                  <a:schemeClr val="lt2"/>
                </a:solidFill>
              </a:rPr>
              <a:t>.</a:t>
            </a:r>
            <a:endParaRPr sz="1500" dirty="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630</Words>
  <Application>Microsoft Office PowerPoint</Application>
  <PresentationFormat>On-screen Show (16:9)</PresentationFormat>
  <Paragraphs>51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Noto Sans Symbols</vt:lpstr>
      <vt:lpstr>Arial</vt:lpstr>
      <vt:lpstr>Creepster</vt:lpstr>
      <vt:lpstr>Trebuchet MS</vt:lpstr>
      <vt:lpstr>Facet</vt:lpstr>
      <vt:lpstr>Facet</vt:lpstr>
      <vt:lpstr>Timber Rattlesnakes</vt:lpstr>
      <vt:lpstr>Introduction</vt:lpstr>
      <vt:lpstr>Background</vt:lpstr>
      <vt:lpstr>Historic Decline</vt:lpstr>
      <vt:lpstr>Complications with Recovery</vt:lpstr>
      <vt:lpstr>Conclusion</vt:lpstr>
      <vt:lpstr>Citations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Timber Rattlesnakes</dc:title>
  <dc:creator>Tannar Cliffe</dc:creator>
  <cp:lastModifiedBy>Tannar Cliffe</cp:lastModifiedBy>
  <cp:revision>1</cp:revision>
  <dcterms:modified xsi:type="dcterms:W3CDTF">2022-12-06T04:21:03Z</dcterms:modified>
</cp:coreProperties>
</file>